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73" r:id="rId2"/>
    <p:sldId id="410" r:id="rId3"/>
    <p:sldId id="418" r:id="rId4"/>
    <p:sldId id="419" r:id="rId5"/>
    <p:sldId id="422" r:id="rId6"/>
    <p:sldId id="42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FF"/>
    <a:srgbClr val="00FFFF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4" autoAdjust="0"/>
    <p:restoredTop sz="96370" autoAdjust="0"/>
  </p:normalViewPr>
  <p:slideViewPr>
    <p:cSldViewPr>
      <p:cViewPr varScale="1">
        <p:scale>
          <a:sx n="110" d="100"/>
          <a:sy n="110" d="100"/>
        </p:scale>
        <p:origin x="30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10/4/2020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0" y="0"/>
            <a:ext cx="8381717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12192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7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1094720" y="0"/>
            <a:ext cx="1097280" cy="61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12192000" cy="10668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Large Pad GEM Beam Test in Hall D @ JLab</a:t>
            </a:r>
            <a:endParaRPr lang="en-US" sz="2800" dirty="0"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5200"/>
            <a:ext cx="9144000" cy="99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solidFill>
                  <a:srgbClr val="C00000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EIC Weekly Meeting, October 05, 2020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6C03C3-F581-4CD4-B255-6384401D8E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77"/>
          <a:stretch/>
        </p:blipFill>
        <p:spPr>
          <a:xfrm>
            <a:off x="0" y="3103046"/>
            <a:ext cx="12188952" cy="358045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154" name="Title 18">
            <a:extLst>
              <a:ext uri="{FF2B5EF4-FFF2-40B4-BE49-F238E27FC236}">
                <a16:creationId xmlns:a16="http://schemas.microsoft.com/office/drawing/2014/main" id="{1F76CD08-13AF-4C2E-A4B7-DCC298BCFD1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Principe of large pads readout with high spatial resolution capabilities</a:t>
            </a:r>
          </a:p>
        </p:txBody>
      </p:sp>
      <p:sp>
        <p:nvSpPr>
          <p:cNvPr id="449" name="TextBox 448">
            <a:extLst>
              <a:ext uri="{FF2B5EF4-FFF2-40B4-BE49-F238E27FC236}">
                <a16:creationId xmlns:a16="http://schemas.microsoft.com/office/drawing/2014/main" id="{736F8062-490E-42C4-867A-6ADB4985D222}"/>
              </a:ext>
            </a:extLst>
          </p:cNvPr>
          <p:cNvSpPr txBox="1"/>
          <p:nvPr/>
        </p:nvSpPr>
        <p:spPr>
          <a:xfrm>
            <a:off x="0" y="653676"/>
            <a:ext cx="12192000" cy="21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lvl="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Stack of pad layers (5 layers for UVa prototype): 50 µm Kapton with 5 µm Cu pads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The pad size doubles (area × 4) from one layer to the layer underneath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82880" lvl="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 are arranged in space so that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neighboring pads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given layers always partially share the same area with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neighboring pads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layer underneath</a:t>
            </a:r>
          </a:p>
          <a:p>
            <a:pPr marL="18288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Initial charges shared from one layer to the layer underneath through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capacitive coupling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(geometrical charge spread)</a:t>
            </a:r>
            <a:endParaRPr lang="en-US" sz="14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548640" lvl="1" indent="-27432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Regardless size of bottom layer pads, at least always 2 pads see hits from initial charge cloud hits at least 2 pads of top layer</a:t>
            </a:r>
          </a:p>
          <a:p>
            <a:pPr marL="18288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Only bottom pad layer is read out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(readout layer)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all the other layers on top participates only on the capacitive coupling charge spread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(capacitive layers)</a:t>
            </a:r>
          </a:p>
          <a:p>
            <a:pPr marL="548640" lvl="1" indent="-27432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performances dictated in first order by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top layer pad size, independent of the bottom pad size</a:t>
            </a:r>
          </a:p>
          <a:p>
            <a:pPr marL="18288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DLC layer on top of the first pad layer is mostly to evacuated the charges from the amplification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could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contribute to the initial charge spread</a:t>
            </a:r>
          </a:p>
          <a:p>
            <a:pPr marL="548640" lvl="1" indent="-27432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 DLC charge spread requires pad response function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so might requires some optimization to minimize its contribution to the charge sharing</a:t>
            </a:r>
          </a:p>
        </p:txBody>
      </p:sp>
    </p:spTree>
    <p:extLst>
      <p:ext uri="{BB962C8B-B14F-4D97-AF65-F5344CB8AC3E}">
        <p14:creationId xmlns:p14="http://schemas.microsoft.com/office/powerpoint/2010/main" val="385395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179527" cy="87543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test setup in Hall D @JLab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September 2020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61E166C-7C60-4D20-8C9D-2D04C856A6DB}"/>
              </a:ext>
            </a:extLst>
          </p:cNvPr>
          <p:cNvGrpSpPr/>
          <p:nvPr/>
        </p:nvGrpSpPr>
        <p:grpSpPr>
          <a:xfrm>
            <a:off x="87846" y="1043314"/>
            <a:ext cx="5486400" cy="4087537"/>
            <a:chOff x="202146" y="1577414"/>
            <a:chExt cx="5486400" cy="408753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3D14B2A-9E71-4450-A4C0-5FEFE6E5C36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2146" y="1577414"/>
              <a:ext cx="5486400" cy="4087537"/>
              <a:chOff x="166362" y="1267966"/>
              <a:chExt cx="5522989" cy="4114800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4306FA9-B658-4A2F-AFC8-2FFF5394AE6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66362" y="1267966"/>
                <a:ext cx="5522989" cy="4114800"/>
                <a:chOff x="68826" y="1767839"/>
                <a:chExt cx="4729316" cy="3523489"/>
              </a:xfrm>
            </p:grpSpPr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A78C7E2D-EFDA-4EE4-8786-1A98594393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636" t="15299" b="6856"/>
                <a:stretch/>
              </p:blipFill>
              <p:spPr>
                <a:xfrm>
                  <a:off x="68826" y="1767839"/>
                  <a:ext cx="4729316" cy="3523489"/>
                </a:xfrm>
                <a:prstGeom prst="rect">
                  <a:avLst/>
                </a:prstGeom>
                <a:solidFill>
                  <a:srgbClr val="00B0F0"/>
                </a:solidFill>
                <a:ln w="3175">
                  <a:solidFill>
                    <a:srgbClr val="00B0F0"/>
                  </a:solidFill>
                </a:ln>
              </p:spPr>
            </p:pic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66D02C31-B686-4E56-B7C3-A8811D81FAE9}"/>
                    </a:ext>
                  </a:extLst>
                </p:cNvPr>
                <p:cNvSpPr/>
                <p:nvPr/>
              </p:nvSpPr>
              <p:spPr>
                <a:xfrm>
                  <a:off x="2433484" y="2902266"/>
                  <a:ext cx="2195512" cy="214313"/>
                </a:xfrm>
                <a:custGeom>
                  <a:avLst/>
                  <a:gdLst>
                    <a:gd name="connsiteX0" fmla="*/ 0 w 2195512"/>
                    <a:gd name="connsiteY0" fmla="*/ 214313 h 214313"/>
                    <a:gd name="connsiteX1" fmla="*/ 2195512 w 2195512"/>
                    <a:gd name="connsiteY1" fmla="*/ 133350 h 214313"/>
                    <a:gd name="connsiteX2" fmla="*/ 109537 w 2195512"/>
                    <a:gd name="connsiteY2" fmla="*/ 0 h 214313"/>
                    <a:gd name="connsiteX3" fmla="*/ 0 w 2195512"/>
                    <a:gd name="connsiteY3" fmla="*/ 214313 h 214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5512" h="214313">
                      <a:moveTo>
                        <a:pt x="0" y="214313"/>
                      </a:moveTo>
                      <a:lnTo>
                        <a:pt x="2195512" y="133350"/>
                      </a:lnTo>
                      <a:lnTo>
                        <a:pt x="109537" y="0"/>
                      </a:lnTo>
                      <a:lnTo>
                        <a:pt x="0" y="214313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28575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D302E22-DDEA-4BF8-B1F4-8B07081741C7}"/>
                  </a:ext>
                </a:extLst>
              </p:cNvPr>
              <p:cNvSpPr txBox="1"/>
              <p:nvPr/>
            </p:nvSpPr>
            <p:spPr>
              <a:xfrm rot="21480000">
                <a:off x="3333957" y="2880419"/>
                <a:ext cx="996187" cy="2655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e- (3-6 GeV)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1F69777-0531-4B46-B8F8-5077FEEA2BA7}"/>
                  </a:ext>
                </a:extLst>
              </p:cNvPr>
              <p:cNvSpPr txBox="1"/>
              <p:nvPr/>
            </p:nvSpPr>
            <p:spPr>
              <a:xfrm rot="5400000">
                <a:off x="1968484" y="4323403"/>
                <a:ext cx="732489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GEM3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B245D4D-6D79-4963-9A6B-FC0C2B377777}"/>
                  </a:ext>
                </a:extLst>
              </p:cNvPr>
              <p:cNvSpPr txBox="1"/>
              <p:nvPr/>
            </p:nvSpPr>
            <p:spPr>
              <a:xfrm rot="5400000">
                <a:off x="1362810" y="4274697"/>
                <a:ext cx="624824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GEM2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544B365-67B9-4671-B74F-D867ECFB53F9}"/>
                  </a:ext>
                </a:extLst>
              </p:cNvPr>
              <p:cNvSpPr txBox="1"/>
              <p:nvPr/>
            </p:nvSpPr>
            <p:spPr>
              <a:xfrm rot="5400000">
                <a:off x="1033055" y="4274697"/>
                <a:ext cx="624824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GEM1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9988CFE-3552-40A6-9F42-6448E6902577}"/>
                  </a:ext>
                </a:extLst>
              </p:cNvPr>
              <p:cNvSpPr txBox="1"/>
              <p:nvPr/>
            </p:nvSpPr>
            <p:spPr>
              <a:xfrm rot="5400000">
                <a:off x="1300446" y="4371904"/>
                <a:ext cx="1409543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 Pad GEM</a:t>
                </a:r>
                <a:endParaRPr lang="fr-FR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B1FFAD3-CC45-4E20-B3F8-28E24DC7500D}"/>
                </a:ext>
              </a:extLst>
            </p:cNvPr>
            <p:cNvSpPr txBox="1"/>
            <p:nvPr/>
          </p:nvSpPr>
          <p:spPr>
            <a:xfrm rot="180000">
              <a:off x="3231546" y="1637984"/>
              <a:ext cx="8659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Beam line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602EE6-0ECF-4CEB-830C-26BAFF4745C5}"/>
              </a:ext>
            </a:extLst>
          </p:cNvPr>
          <p:cNvGrpSpPr>
            <a:grpSpLocks noChangeAspect="1"/>
          </p:cNvGrpSpPr>
          <p:nvPr/>
        </p:nvGrpSpPr>
        <p:grpSpPr>
          <a:xfrm>
            <a:off x="4777167" y="-3429000"/>
            <a:ext cx="13245403" cy="12710160"/>
            <a:chOff x="5889728" y="-1813055"/>
            <a:chExt cx="11339589" cy="1088136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7A6E735-3A78-462C-AE9F-2CE41BC0E81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89728" y="-1813055"/>
              <a:ext cx="11339589" cy="10881360"/>
              <a:chOff x="5831850" y="-1797290"/>
              <a:chExt cx="10384941" cy="9965292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DA7670B-6E24-4C52-AFF7-58EB9B723016}"/>
                  </a:ext>
                </a:extLst>
              </p:cNvPr>
              <p:cNvSpPr/>
              <p:nvPr/>
            </p:nvSpPr>
            <p:spPr>
              <a:xfrm>
                <a:off x="8537682" y="3300261"/>
                <a:ext cx="282245" cy="11051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3567B4E-B0F2-4EAF-9D12-832CAAC4D2B8}"/>
                  </a:ext>
                </a:extLst>
              </p:cNvPr>
              <p:cNvSpPr/>
              <p:nvPr/>
            </p:nvSpPr>
            <p:spPr>
              <a:xfrm>
                <a:off x="8542994" y="1980101"/>
                <a:ext cx="282245" cy="11051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FEF2EBB4-3F22-4C08-8E0F-7A0B8CECF5F0}"/>
                  </a:ext>
                </a:extLst>
              </p:cNvPr>
              <p:cNvGrpSpPr/>
              <p:nvPr/>
            </p:nvGrpSpPr>
            <p:grpSpPr>
              <a:xfrm>
                <a:off x="7098074" y="3424227"/>
                <a:ext cx="847561" cy="877824"/>
                <a:chOff x="7504176" y="4700015"/>
                <a:chExt cx="847561" cy="877824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FA96FBCF-6B82-4426-B5F3-8D738EB1D058}"/>
                    </a:ext>
                  </a:extLst>
                </p:cNvPr>
                <p:cNvSpPr/>
                <p:nvPr/>
              </p:nvSpPr>
              <p:spPr>
                <a:xfrm>
                  <a:off x="7504176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7D07776D-99B1-41D6-8EF0-9DF404B6167D}"/>
                    </a:ext>
                  </a:extLst>
                </p:cNvPr>
                <p:cNvSpPr/>
                <p:nvPr/>
              </p:nvSpPr>
              <p:spPr>
                <a:xfrm>
                  <a:off x="7694730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4181F2B1-82C2-41D4-986D-A06C1BB827AD}"/>
                    </a:ext>
                  </a:extLst>
                </p:cNvPr>
                <p:cNvSpPr/>
                <p:nvPr/>
              </p:nvSpPr>
              <p:spPr>
                <a:xfrm>
                  <a:off x="8075838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7128733A-0F12-43A1-8F35-DDA868B17662}"/>
                    </a:ext>
                  </a:extLst>
                </p:cNvPr>
                <p:cNvSpPr/>
                <p:nvPr/>
              </p:nvSpPr>
              <p:spPr>
                <a:xfrm>
                  <a:off x="8266393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F1A386B0-1144-41FF-BF22-7C695FB1AEDF}"/>
                    </a:ext>
                  </a:extLst>
                </p:cNvPr>
                <p:cNvSpPr/>
                <p:nvPr/>
              </p:nvSpPr>
              <p:spPr>
                <a:xfrm>
                  <a:off x="7885284" y="4700015"/>
                  <a:ext cx="85344" cy="87782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BD2FE209-6FFF-4A27-A812-C97E3F673E8C}"/>
                  </a:ext>
                </a:extLst>
              </p:cNvPr>
              <p:cNvSpPr/>
              <p:nvPr/>
            </p:nvSpPr>
            <p:spPr>
              <a:xfrm flipH="1">
                <a:off x="5831850" y="3185356"/>
                <a:ext cx="10384941" cy="4982646"/>
              </a:xfrm>
              <a:prstGeom prst="arc">
                <a:avLst>
                  <a:gd name="adj1" fmla="val 16249724"/>
                  <a:gd name="adj2" fmla="val 20330506"/>
                </a:avLst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30771B28-A1E3-4681-ACEA-285F9F5E0EA4}"/>
                  </a:ext>
                </a:extLst>
              </p:cNvPr>
              <p:cNvSpPr/>
              <p:nvPr/>
            </p:nvSpPr>
            <p:spPr>
              <a:xfrm flipH="1" flipV="1">
                <a:off x="5831850" y="-1797290"/>
                <a:ext cx="10384941" cy="4982646"/>
              </a:xfrm>
              <a:prstGeom prst="arc">
                <a:avLst>
                  <a:gd name="adj1" fmla="val 16249724"/>
                  <a:gd name="adj2" fmla="val 20330506"/>
                </a:avLst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2FF5B8A-9958-4190-A617-04251DD4DFA4}"/>
                  </a:ext>
                </a:extLst>
              </p:cNvPr>
              <p:cNvSpPr/>
              <p:nvPr/>
            </p:nvSpPr>
            <p:spPr>
              <a:xfrm>
                <a:off x="10928568" y="2642239"/>
                <a:ext cx="51395" cy="10596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04677939-35A7-47ED-873E-4858C6826AD4}"/>
                  </a:ext>
                </a:extLst>
              </p:cNvPr>
              <p:cNvSpPr/>
              <p:nvPr/>
            </p:nvSpPr>
            <p:spPr>
              <a:xfrm>
                <a:off x="6874963" y="3146275"/>
                <a:ext cx="2818770" cy="9144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BB4C4A98-F3AC-4860-B450-DFD76B44C2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022634" y="3179456"/>
                <a:ext cx="502452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BA52E73-4F26-4404-BEF7-FE1763A89D0B}"/>
                  </a:ext>
                </a:extLst>
              </p:cNvPr>
              <p:cNvSpPr txBox="1"/>
              <p:nvPr/>
            </p:nvSpPr>
            <p:spPr>
              <a:xfrm>
                <a:off x="8912677" y="3477645"/>
                <a:ext cx="143981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Electrons 3-6 GeV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AFDF77F-CE44-4ABB-8ACF-318FC1585267}"/>
                  </a:ext>
                </a:extLst>
              </p:cNvPr>
              <p:cNvSpPr txBox="1"/>
              <p:nvPr/>
            </p:nvSpPr>
            <p:spPr>
              <a:xfrm>
                <a:off x="7866826" y="1675916"/>
                <a:ext cx="1623958" cy="2536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Pair Spectrometer (PS)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4B51759-A70C-4D18-9678-03CAB188C7C5}"/>
                  </a:ext>
                </a:extLst>
              </p:cNvPr>
              <p:cNvSpPr txBox="1"/>
              <p:nvPr/>
            </p:nvSpPr>
            <p:spPr>
              <a:xfrm>
                <a:off x="10950357" y="2887167"/>
                <a:ext cx="637428" cy="25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gamma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98F3F95-DADB-43BF-B54E-9DFC6392080B}"/>
                  </a:ext>
                </a:extLst>
              </p:cNvPr>
              <p:cNvSpPr txBox="1"/>
              <p:nvPr/>
            </p:nvSpPr>
            <p:spPr>
              <a:xfrm>
                <a:off x="6918377" y="1976364"/>
                <a:ext cx="35939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e+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6D544B1-068D-4136-BE4A-E2FCB7F0D8E2}"/>
                  </a:ext>
                </a:extLst>
              </p:cNvPr>
              <p:cNvSpPr txBox="1"/>
              <p:nvPr/>
            </p:nvSpPr>
            <p:spPr>
              <a:xfrm>
                <a:off x="6778908" y="4150064"/>
                <a:ext cx="3209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e-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A7F7415-B4D5-4AD6-9DE9-CBD6E3B8AB03}"/>
                  </a:ext>
                </a:extLst>
              </p:cNvPr>
              <p:cNvSpPr txBox="1"/>
              <p:nvPr/>
            </p:nvSpPr>
            <p:spPr>
              <a:xfrm>
                <a:off x="6913829" y="2850170"/>
                <a:ext cx="8659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Beam line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36638D2-6BEF-47F0-B466-B06DA5E2D792}"/>
                </a:ext>
              </a:extLst>
            </p:cNvPr>
            <p:cNvSpPr txBox="1"/>
            <p:nvPr/>
          </p:nvSpPr>
          <p:spPr>
            <a:xfrm>
              <a:off x="6827976" y="5008589"/>
              <a:ext cx="201632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Large Pad GEM Telescope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7575EC7-DA64-4557-854C-3AEB325D6541}"/>
              </a:ext>
            </a:extLst>
          </p:cNvPr>
          <p:cNvSpPr txBox="1"/>
          <p:nvPr/>
        </p:nvSpPr>
        <p:spPr>
          <a:xfrm>
            <a:off x="-20914" y="5308856"/>
            <a:ext cx="12187013" cy="10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full week of data with 3 X-Y COMPASS GEM tracker and the large pad GEM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Hall D parasitic beam test with the Pair Spectrometer electron beam (3 to 6 GeV)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for HV scan of the large Pad GEM and for spatial resolution studies</a:t>
            </a:r>
          </a:p>
        </p:txBody>
      </p:sp>
    </p:spTree>
    <p:extLst>
      <p:ext uri="{BB962C8B-B14F-4D97-AF65-F5344CB8AC3E}">
        <p14:creationId xmlns:p14="http://schemas.microsoft.com/office/powerpoint/2010/main" val="75742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179527" cy="59619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results 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5FFE5B5-A6C0-4ECF-9CA0-032C892D9512}"/>
              </a:ext>
            </a:extLst>
          </p:cNvPr>
          <p:cNvGrpSpPr>
            <a:grpSpLocks noChangeAspect="1"/>
          </p:cNvGrpSpPr>
          <p:nvPr/>
        </p:nvGrpSpPr>
        <p:grpSpPr>
          <a:xfrm>
            <a:off x="-19594" y="1070977"/>
            <a:ext cx="5943600" cy="5377545"/>
            <a:chOff x="2306052" y="0"/>
            <a:chExt cx="7579895" cy="6858000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62597CCB-06E9-4E64-86A9-488B1063F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06052" y="0"/>
              <a:ext cx="7579895" cy="6858000"/>
            </a:xfrm>
            <a:prstGeom prst="rect">
              <a:avLst/>
            </a:prstGeom>
          </p:spPr>
        </p:pic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2EFC08C-D178-4756-9739-B0D0D3822625}"/>
                </a:ext>
              </a:extLst>
            </p:cNvPr>
            <p:cNvGrpSpPr/>
            <p:nvPr/>
          </p:nvGrpSpPr>
          <p:grpSpPr>
            <a:xfrm>
              <a:off x="2816602" y="551522"/>
              <a:ext cx="4708152" cy="369332"/>
              <a:chOff x="408962" y="2382473"/>
              <a:chExt cx="4708152" cy="369332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775A6B4-17D7-410E-A15B-ABF49A90E45B}"/>
                  </a:ext>
                </a:extLst>
              </p:cNvPr>
              <p:cNvSpPr txBox="1"/>
              <p:nvPr/>
            </p:nvSpPr>
            <p:spPr>
              <a:xfrm>
                <a:off x="408962" y="2382473"/>
                <a:ext cx="7569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GEM1</a:t>
                </a:r>
                <a:endParaRPr lang="fr-FR" dirty="0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FB67C68-75E5-40DA-99D1-931352E4D8BE}"/>
                  </a:ext>
                </a:extLst>
              </p:cNvPr>
              <p:cNvSpPr txBox="1"/>
              <p:nvPr/>
            </p:nvSpPr>
            <p:spPr>
              <a:xfrm>
                <a:off x="4360176" y="2382473"/>
                <a:ext cx="7569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GEM2</a:t>
                </a:r>
                <a:endParaRPr lang="fr-FR" dirty="0"/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33C52E6-A958-4AB3-943E-CC6860D80361}"/>
                </a:ext>
              </a:extLst>
            </p:cNvPr>
            <p:cNvSpPr txBox="1"/>
            <p:nvPr/>
          </p:nvSpPr>
          <p:spPr>
            <a:xfrm>
              <a:off x="2816602" y="3917837"/>
              <a:ext cx="1487085" cy="5018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Pad GEM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ED9A41A-23D9-4605-A660-80C4FD45B42D}"/>
                </a:ext>
              </a:extLst>
            </p:cNvPr>
            <p:cNvSpPr txBox="1"/>
            <p:nvPr/>
          </p:nvSpPr>
          <p:spPr>
            <a:xfrm>
              <a:off x="6716348" y="3816237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GEM3</a:t>
              </a:r>
              <a:endParaRPr lang="fr-FR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AD13DBD-251E-47FC-B11C-334AAFFF0664}"/>
              </a:ext>
            </a:extLst>
          </p:cNvPr>
          <p:cNvGrpSpPr>
            <a:grpSpLocks noChangeAspect="1"/>
          </p:cNvGrpSpPr>
          <p:nvPr/>
        </p:nvGrpSpPr>
        <p:grpSpPr>
          <a:xfrm>
            <a:off x="6121318" y="990600"/>
            <a:ext cx="5994482" cy="5486400"/>
            <a:chOff x="2203563" y="366079"/>
            <a:chExt cx="7772400" cy="621792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91D2BC9-2F18-413C-8021-5C9EA5C4C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3563" y="366079"/>
              <a:ext cx="7772400" cy="621792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D86D829-6AC3-407B-B97E-0C8ADAB5F91A}"/>
                </a:ext>
              </a:extLst>
            </p:cNvPr>
            <p:cNvSpPr txBox="1"/>
            <p:nvPr/>
          </p:nvSpPr>
          <p:spPr>
            <a:xfrm>
              <a:off x="6621280" y="3886200"/>
              <a:ext cx="1749829" cy="57708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y(fit) – y(meas.): min 3-pad cluster</a:t>
              </a:r>
              <a:endParaRPr lang="fr-FR" sz="12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B6A3281-7DDA-4806-9385-433827A7E6F3}"/>
                </a:ext>
              </a:extLst>
            </p:cNvPr>
            <p:cNvSpPr txBox="1"/>
            <p:nvPr/>
          </p:nvSpPr>
          <p:spPr>
            <a:xfrm>
              <a:off x="2743200" y="3886200"/>
              <a:ext cx="1749829" cy="57708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x(fit) – x(meas.): min 3-pad cluster</a:t>
              </a:r>
              <a:endParaRPr lang="fr-FR" sz="12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4E01026-8433-4186-A369-D0CF886AFA19}"/>
                </a:ext>
              </a:extLst>
            </p:cNvPr>
            <p:cNvSpPr txBox="1"/>
            <p:nvPr/>
          </p:nvSpPr>
          <p:spPr>
            <a:xfrm>
              <a:off x="6608217" y="739659"/>
              <a:ext cx="1749829" cy="57708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y(fit) – y(meas.): min 1-pad cluster</a:t>
              </a:r>
              <a:endParaRPr lang="fr-FR" sz="12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E7D9D82-EAC6-4BDC-8662-0AB7577B0860}"/>
                </a:ext>
              </a:extLst>
            </p:cNvPr>
            <p:cNvSpPr txBox="1"/>
            <p:nvPr/>
          </p:nvSpPr>
          <p:spPr>
            <a:xfrm>
              <a:off x="2730137" y="739659"/>
              <a:ext cx="1749829" cy="57708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x(fit) – x(meas.): min 1-pad cluster</a:t>
              </a:r>
              <a:endParaRPr lang="fr-FR" sz="1200" b="1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B6F8701-7BBE-41C1-A71D-E6330EB2580A}"/>
              </a:ext>
            </a:extLst>
          </p:cNvPr>
          <p:cNvSpPr txBox="1"/>
          <p:nvPr/>
        </p:nvSpPr>
        <p:spPr>
          <a:xfrm>
            <a:off x="5974081" y="626808"/>
            <a:ext cx="6217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Pad GEM: </a:t>
            </a:r>
            <a:r>
              <a:rPr lang="en-US" b="1" dirty="0"/>
              <a:t>Response linearity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69017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4571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Spatial resolution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E65791F-D9EF-4DD3-B787-EAA300400ACA}"/>
              </a:ext>
            </a:extLst>
          </p:cNvPr>
          <p:cNvGrpSpPr>
            <a:grpSpLocks noChangeAspect="1"/>
          </p:cNvGrpSpPr>
          <p:nvPr/>
        </p:nvGrpSpPr>
        <p:grpSpPr>
          <a:xfrm>
            <a:off x="1371600" y="404864"/>
            <a:ext cx="9732981" cy="6400800"/>
            <a:chOff x="228600" y="1371600"/>
            <a:chExt cx="10428196" cy="6858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D49E1D6-AE07-484D-A7F3-8DD11AC4D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371600"/>
              <a:ext cx="10428196" cy="68580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0ED061E-9273-4373-877E-1BCED98F7017}"/>
                </a:ext>
              </a:extLst>
            </p:cNvPr>
            <p:cNvSpPr/>
            <p:nvPr/>
          </p:nvSpPr>
          <p:spPr>
            <a:xfrm>
              <a:off x="4113336" y="2197689"/>
              <a:ext cx="497681" cy="210312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7F34EE1-7B96-4A0C-864E-A845CFC37DF0}"/>
                </a:ext>
              </a:extLst>
            </p:cNvPr>
            <p:cNvSpPr/>
            <p:nvPr/>
          </p:nvSpPr>
          <p:spPr>
            <a:xfrm>
              <a:off x="9246297" y="2347100"/>
              <a:ext cx="548640" cy="228600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7E61A9-A176-4BE1-8136-17DF3828A8C0}"/>
                </a:ext>
              </a:extLst>
            </p:cNvPr>
            <p:cNvSpPr/>
            <p:nvPr/>
          </p:nvSpPr>
          <p:spPr>
            <a:xfrm>
              <a:off x="4155235" y="5647766"/>
              <a:ext cx="497681" cy="210312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13A8230-681A-450D-9273-9D6F9BAB5F14}"/>
                </a:ext>
              </a:extLst>
            </p:cNvPr>
            <p:cNvSpPr/>
            <p:nvPr/>
          </p:nvSpPr>
          <p:spPr>
            <a:xfrm>
              <a:off x="9283778" y="5733466"/>
              <a:ext cx="497681" cy="210312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EDF0F2D-20F3-41E2-9DE9-52284F141A9D}"/>
              </a:ext>
            </a:extLst>
          </p:cNvPr>
          <p:cNvSpPr txBox="1"/>
          <p:nvPr/>
        </p:nvSpPr>
        <p:spPr>
          <a:xfrm>
            <a:off x="1972074" y="792111"/>
            <a:ext cx="1525294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 min 1-pad cluster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l-GR" sz="1400" b="1" dirty="0">
                <a:solidFill>
                  <a:srgbClr val="0000FF"/>
                </a:solidFill>
                <a:sym typeface="Wingdings 3" panose="05040102010807070707" pitchFamily="18" charset="2"/>
              </a:rPr>
              <a:t>σ</a:t>
            </a:r>
            <a:r>
              <a:rPr lang="en-US" sz="1400" b="1" dirty="0">
                <a:solidFill>
                  <a:srgbClr val="0000FF"/>
                </a:solidFill>
                <a:sym typeface="Wingdings 3" panose="05040102010807070707" pitchFamily="18" charset="2"/>
              </a:rPr>
              <a:t>(X) = 0.49 mm</a:t>
            </a:r>
            <a:endParaRPr lang="fr-FR" sz="1400" b="1" dirty="0">
              <a:solidFill>
                <a:srgbClr val="0000F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A41E22A-51FA-4F90-B86F-4A14318E7DBB}"/>
              </a:ext>
            </a:extLst>
          </p:cNvPr>
          <p:cNvSpPr txBox="1"/>
          <p:nvPr/>
        </p:nvSpPr>
        <p:spPr>
          <a:xfrm>
            <a:off x="1972074" y="4018544"/>
            <a:ext cx="1525294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 min 3-pad cluster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l-GR" sz="1400" b="1" dirty="0">
                <a:solidFill>
                  <a:srgbClr val="FF0000"/>
                </a:solidFill>
                <a:sym typeface="Wingdings 3" panose="05040102010807070707" pitchFamily="18" charset="2"/>
              </a:rPr>
              <a:t>σ</a:t>
            </a:r>
            <a:r>
              <a:rPr lang="en-US" sz="1400" b="1" dirty="0">
                <a:solidFill>
                  <a:srgbClr val="FF0000"/>
                </a:solidFill>
                <a:sym typeface="Wingdings 3" panose="05040102010807070707" pitchFamily="18" charset="2"/>
              </a:rPr>
              <a:t>(X) = 0.47 mm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5FF66-3902-4C9E-9FC4-E904A7861A9A}"/>
              </a:ext>
            </a:extLst>
          </p:cNvPr>
          <p:cNvSpPr txBox="1"/>
          <p:nvPr/>
        </p:nvSpPr>
        <p:spPr>
          <a:xfrm>
            <a:off x="6856706" y="792111"/>
            <a:ext cx="1525294" cy="523220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 min 1-pad cluster</a:t>
            </a:r>
          </a:p>
          <a:p>
            <a:pPr algn="ctr"/>
            <a:r>
              <a:rPr lang="en-US" sz="1400" b="1" dirty="0">
                <a:solidFill>
                  <a:srgbClr val="0000FF"/>
                </a:solidFill>
                <a:sym typeface="Wingdings 3" panose="05040102010807070707" pitchFamily="18" charset="2"/>
              </a:rPr>
              <a:t> </a:t>
            </a:r>
            <a:r>
              <a:rPr lang="el-GR" sz="1400" b="1" dirty="0">
                <a:solidFill>
                  <a:srgbClr val="0000FF"/>
                </a:solidFill>
                <a:sym typeface="Wingdings 3" panose="05040102010807070707" pitchFamily="18" charset="2"/>
              </a:rPr>
              <a:t>σ</a:t>
            </a:r>
            <a:r>
              <a:rPr lang="en-US" sz="1400" b="1" dirty="0">
                <a:solidFill>
                  <a:srgbClr val="0000FF"/>
                </a:solidFill>
                <a:sym typeface="Wingdings 3" panose="05040102010807070707" pitchFamily="18" charset="2"/>
              </a:rPr>
              <a:t>(X) = 0.43 mm</a:t>
            </a:r>
            <a:endParaRPr lang="fr-FR" sz="1400" b="1" dirty="0">
              <a:solidFill>
                <a:srgbClr val="0000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6F9878-C591-41EF-9D4A-2E76BEA54A0B}"/>
              </a:ext>
            </a:extLst>
          </p:cNvPr>
          <p:cNvSpPr txBox="1"/>
          <p:nvPr/>
        </p:nvSpPr>
        <p:spPr>
          <a:xfrm>
            <a:off x="6856706" y="4018544"/>
            <a:ext cx="1525294" cy="523220"/>
          </a:xfrm>
          <a:prstGeom prst="rect">
            <a:avLst/>
          </a:prstGeom>
          <a:solidFill>
            <a:srgbClr val="FFFF00">
              <a:alpha val="9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 min 3-pad cluster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l-GR" sz="1400" b="1" dirty="0">
                <a:solidFill>
                  <a:srgbClr val="FF0000"/>
                </a:solidFill>
                <a:sym typeface="Wingdings 3" panose="05040102010807070707" pitchFamily="18" charset="2"/>
              </a:rPr>
              <a:t>σ</a:t>
            </a:r>
            <a:r>
              <a:rPr lang="en-US" sz="1400" b="1" dirty="0">
                <a:solidFill>
                  <a:srgbClr val="FF0000"/>
                </a:solidFill>
                <a:sym typeface="Wingdings 3" panose="05040102010807070707" pitchFamily="18" charset="2"/>
              </a:rPr>
              <a:t>(X) = 0.41 mm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685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10/04/2020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5333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Differential non linearity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B137C9-E40D-4D44-80C1-9460E606FBE8}"/>
              </a:ext>
            </a:extLst>
          </p:cNvPr>
          <p:cNvSpPr txBox="1"/>
          <p:nvPr/>
        </p:nvSpPr>
        <p:spPr>
          <a:xfrm>
            <a:off x="13654" y="1920244"/>
            <a:ext cx="4814660" cy="3366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non linearity plots shows periodic patterns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 Could be parameterized for position correction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Additional single pad DNL shown on top plots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DNL is likely caused by 3 sources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 size / resistive layer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 Pad Gap (100 µm)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 traces to the connectors (200 µm)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B05CAFD-0E64-49A8-A1EA-A5C352A30F06}"/>
              </a:ext>
            </a:extLst>
          </p:cNvPr>
          <p:cNvGrpSpPr>
            <a:grpSpLocks noChangeAspect="1"/>
          </p:cNvGrpSpPr>
          <p:nvPr/>
        </p:nvGrpSpPr>
        <p:grpSpPr>
          <a:xfrm>
            <a:off x="4828313" y="640718"/>
            <a:ext cx="7315200" cy="5852160"/>
            <a:chOff x="5761310" y="1066800"/>
            <a:chExt cx="6400800" cy="505240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0B9BC6-636F-4D2C-B274-89242A4A5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1310" y="1066800"/>
              <a:ext cx="6400800" cy="505240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BA0698A-92C7-432B-8654-5C8BBB643A5E}"/>
                </a:ext>
              </a:extLst>
            </p:cNvPr>
            <p:cNvSpPr txBox="1"/>
            <p:nvPr/>
          </p:nvSpPr>
          <p:spPr>
            <a:xfrm>
              <a:off x="9525000" y="3910232"/>
              <a:ext cx="1612736" cy="23914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DNL (y): min 3-pad cluster</a:t>
              </a:r>
              <a:endParaRPr lang="fr-FR" sz="120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9FAFECA-B80C-4BE2-8C11-9BA516E681EF}"/>
                </a:ext>
              </a:extLst>
            </p:cNvPr>
            <p:cNvSpPr txBox="1"/>
            <p:nvPr/>
          </p:nvSpPr>
          <p:spPr>
            <a:xfrm>
              <a:off x="6324600" y="3910232"/>
              <a:ext cx="1612736" cy="23914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DNL (x): min 3-pad cluster</a:t>
              </a:r>
              <a:endParaRPr lang="fr-FR" sz="1200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C4C85D0-9C58-4E6E-8ACD-A7E24A3E998B}"/>
                </a:ext>
              </a:extLst>
            </p:cNvPr>
            <p:cNvSpPr txBox="1"/>
            <p:nvPr/>
          </p:nvSpPr>
          <p:spPr>
            <a:xfrm>
              <a:off x="9525000" y="1386426"/>
              <a:ext cx="1612736" cy="23914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DNL (y): min 1-pad cluster</a:t>
              </a:r>
              <a:endParaRPr lang="fr-FR" sz="12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C26B4A1-A460-465C-910B-16C8EB0C0C97}"/>
                </a:ext>
              </a:extLst>
            </p:cNvPr>
            <p:cNvSpPr txBox="1"/>
            <p:nvPr/>
          </p:nvSpPr>
          <p:spPr>
            <a:xfrm>
              <a:off x="6324600" y="1386426"/>
              <a:ext cx="1612736" cy="23914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DNL (x): min 1-pad cluster</a:t>
              </a:r>
              <a:endParaRPr lang="fr-FR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9099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11028</TotalTime>
  <Words>535</Words>
  <Application>Microsoft Office PowerPoint</Application>
  <PresentationFormat>Widescreen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Times New Roman</vt:lpstr>
      <vt:lpstr>Wingdings</vt:lpstr>
      <vt:lpstr>Office Theme</vt:lpstr>
      <vt:lpstr>Large Pad GEM Beam Test in Hall D @ JLab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1543</cp:revision>
  <dcterms:created xsi:type="dcterms:W3CDTF">2013-04-08T15:33:27Z</dcterms:created>
  <dcterms:modified xsi:type="dcterms:W3CDTF">2020-10-05T00:15:58Z</dcterms:modified>
</cp:coreProperties>
</file>